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2" r:id="rId6"/>
    <p:sldId id="261" r:id="rId7"/>
    <p:sldId id="263" r:id="rId8"/>
    <p:sldId id="259" r:id="rId9"/>
    <p:sldId id="264" r:id="rId10"/>
    <p:sldId id="265" r:id="rId11"/>
    <p:sldId id="266" r:id="rId1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9115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04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155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35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67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876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836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849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788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995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AAB60-F3A8-452B-8D9D-EE989AA5DBC6}" type="datetimeFigureOut">
              <a:rPr lang="ru-RU" smtClean="0"/>
              <a:t>25.02.2020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04FA-5F76-4E10-9A2D-44FF816DFC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2233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84" y="1196751"/>
            <a:ext cx="1927804" cy="360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716016" y="1701744"/>
            <a:ext cx="38348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Герои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Советского Союза – </a:t>
            </a: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уроженцы Татарстана</a:t>
            </a:r>
            <a:endParaRPr lang="ru-RU" sz="3000" b="1" dirty="0">
              <a:solidFill>
                <a:srgbClr val="FF000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30" name="Picture 6" descr="C:\Users\Учитель\Pictures\b59b73e74bd5482da8e1ce9be58f4c79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9035" y="3429000"/>
            <a:ext cx="3123431" cy="2214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561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88024" y="33265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героя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587" y="210071"/>
            <a:ext cx="706437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303490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41794"/>
            <a:ext cx="2808312" cy="3864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39851" y="410649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/>
              <a:t>Хайруллин</a:t>
            </a:r>
          </a:p>
          <a:p>
            <a:pPr algn="ctr"/>
            <a:r>
              <a:rPr lang="ru-RU" sz="2800" b="1" i="1" dirty="0" err="1"/>
              <a:t>Хабибулла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Набиуллович</a:t>
            </a:r>
            <a:r>
              <a:rPr lang="ru-RU" sz="2800" b="1" i="1" dirty="0" smtClean="0"/>
              <a:t>,</a:t>
            </a:r>
            <a:endParaRPr lang="ru-RU" sz="28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39851" y="4941168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С</a:t>
            </a:r>
            <a:r>
              <a:rPr lang="ru-RU" sz="2400" b="1" i="1" dirty="0" smtClean="0">
                <a:solidFill>
                  <a:srgbClr val="FF0000"/>
                </a:solidFill>
              </a:rPr>
              <a:t>ело </a:t>
            </a:r>
            <a:r>
              <a:rPr lang="ru-RU" sz="2400" b="1" i="1" dirty="0">
                <a:solidFill>
                  <a:srgbClr val="FF0000"/>
                </a:solidFill>
              </a:rPr>
              <a:t>Сухие </a:t>
            </a:r>
            <a:r>
              <a:rPr lang="ru-RU" sz="2400" b="1" i="1" dirty="0" err="1">
                <a:solidFill>
                  <a:srgbClr val="FF0000"/>
                </a:solidFill>
              </a:rPr>
              <a:t>Курнали</a:t>
            </a:r>
            <a:r>
              <a:rPr lang="ru-RU" sz="2400" b="1" i="1" dirty="0">
                <a:solidFill>
                  <a:srgbClr val="FF0000"/>
                </a:solidFill>
              </a:rPr>
              <a:t>, Алексеевский район, 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Татарстан</a:t>
            </a:r>
            <a:endParaRPr lang="ru-RU" sz="2400" b="1" i="1" dirty="0">
              <a:solidFill>
                <a:srgbClr val="FF0000"/>
              </a:solidFill>
            </a:endParaRPr>
          </a:p>
          <a:p>
            <a:pPr algn="ctr"/>
            <a:r>
              <a:rPr lang="ru-RU" sz="2000" dirty="0" smtClean="0"/>
              <a:t>14.02.1923-22.02.1945 </a:t>
            </a:r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1543011"/>
            <a:ext cx="403244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+mj-lt"/>
              </a:rPr>
              <a:t>     Отличился </a:t>
            </a:r>
            <a:r>
              <a:rPr lang="ru-RU" i="1" dirty="0">
                <a:latin typeface="+mj-lt"/>
              </a:rPr>
              <a:t>во время освобождения </a:t>
            </a:r>
            <a:r>
              <a:rPr lang="ru-RU" b="1" i="1" dirty="0">
                <a:latin typeface="+mj-lt"/>
              </a:rPr>
              <a:t>Польши. </a:t>
            </a:r>
            <a:r>
              <a:rPr lang="ru-RU" b="1" i="1" dirty="0" smtClean="0">
                <a:latin typeface="+mj-lt"/>
              </a:rPr>
              <a:t>7 </a:t>
            </a:r>
            <a:r>
              <a:rPr lang="ru-RU" b="1" i="1" dirty="0">
                <a:latin typeface="+mj-lt"/>
              </a:rPr>
              <a:t>февраля 1945 </a:t>
            </a:r>
            <a:r>
              <a:rPr lang="ru-RU" b="1" i="1" dirty="0" smtClean="0">
                <a:latin typeface="+mj-lt"/>
              </a:rPr>
              <a:t>года </a:t>
            </a:r>
            <a:r>
              <a:rPr lang="ru-RU" i="1" dirty="0">
                <a:latin typeface="+mj-lt"/>
              </a:rPr>
              <a:t>во время боёв на </a:t>
            </a:r>
            <a:r>
              <a:rPr lang="ru-RU" i="1" dirty="0" smtClean="0">
                <a:latin typeface="+mj-lt"/>
              </a:rPr>
              <a:t>плацдарме </a:t>
            </a:r>
            <a:r>
              <a:rPr lang="ru-RU" i="1" dirty="0">
                <a:latin typeface="+mj-lt"/>
              </a:rPr>
              <a:t>на </a:t>
            </a:r>
            <a:r>
              <a:rPr lang="ru-RU" b="1" i="1" dirty="0" smtClean="0">
                <a:latin typeface="+mj-lt"/>
              </a:rPr>
              <a:t>западном</a:t>
            </a:r>
            <a:r>
              <a:rPr lang="en-US" b="1" i="1" dirty="0" smtClean="0">
                <a:latin typeface="+mj-lt"/>
              </a:rPr>
              <a:t> </a:t>
            </a:r>
            <a:r>
              <a:rPr lang="ru-RU" b="1" i="1" dirty="0" smtClean="0">
                <a:latin typeface="+mj-lt"/>
              </a:rPr>
              <a:t>берегу </a:t>
            </a:r>
            <a:r>
              <a:rPr lang="ru-RU" b="1" i="1" dirty="0">
                <a:latin typeface="+mj-lt"/>
              </a:rPr>
              <a:t>Одера к югу </a:t>
            </a:r>
            <a:r>
              <a:rPr lang="ru-RU" b="1" i="1" dirty="0" smtClean="0">
                <a:latin typeface="+mj-lt"/>
              </a:rPr>
              <a:t>от </a:t>
            </a:r>
            <a:r>
              <a:rPr lang="ru-RU" b="1" i="1" dirty="0" err="1">
                <a:latin typeface="+mj-lt"/>
              </a:rPr>
              <a:t>Сцинавы</a:t>
            </a:r>
            <a:r>
              <a:rPr lang="ru-RU" b="1" i="1" dirty="0">
                <a:latin typeface="+mj-lt"/>
              </a:rPr>
              <a:t> </a:t>
            </a:r>
            <a:r>
              <a:rPr lang="ru-RU" i="1" dirty="0" smtClean="0">
                <a:latin typeface="+mj-lt"/>
              </a:rPr>
              <a:t>его расчёт подавил </a:t>
            </a:r>
            <a:r>
              <a:rPr lang="ru-RU" i="1" dirty="0">
                <a:latin typeface="+mj-lt"/>
              </a:rPr>
              <a:t>огонь двух немецких артиллерийских орудий и уничтожил </a:t>
            </a:r>
            <a:r>
              <a:rPr lang="ru-RU" i="1" dirty="0" smtClean="0">
                <a:latin typeface="+mj-lt"/>
              </a:rPr>
              <a:t>большое </a:t>
            </a:r>
            <a:r>
              <a:rPr lang="ru-RU" i="1" dirty="0">
                <a:latin typeface="+mj-lt"/>
              </a:rPr>
              <a:t>количество солдат и </a:t>
            </a:r>
            <a:r>
              <a:rPr lang="ru-RU" i="1" dirty="0" smtClean="0">
                <a:latin typeface="+mj-lt"/>
              </a:rPr>
              <a:t>офицеров </a:t>
            </a:r>
            <a:r>
              <a:rPr lang="ru-RU" i="1" dirty="0">
                <a:latin typeface="+mj-lt"/>
              </a:rPr>
              <a:t>противника, продержавшись до </a:t>
            </a:r>
            <a:r>
              <a:rPr lang="ru-RU" i="1" dirty="0" smtClean="0">
                <a:latin typeface="+mj-lt"/>
              </a:rPr>
              <a:t>подхода основных </a:t>
            </a:r>
            <a:r>
              <a:rPr lang="ru-RU" i="1" dirty="0">
                <a:latin typeface="+mj-lt"/>
              </a:rPr>
              <a:t>сил. 22 февраля 1945 </a:t>
            </a:r>
            <a:r>
              <a:rPr lang="ru-RU" i="1" dirty="0" smtClean="0">
                <a:latin typeface="+mj-lt"/>
              </a:rPr>
              <a:t>года погиб </a:t>
            </a:r>
            <a:r>
              <a:rPr lang="ru-RU" i="1" dirty="0">
                <a:latin typeface="+mj-lt"/>
              </a:rPr>
              <a:t>во время боёв под </a:t>
            </a:r>
            <a:r>
              <a:rPr lang="ru-RU" i="1" dirty="0" err="1">
                <a:latin typeface="+mj-lt"/>
              </a:rPr>
              <a:t>Бреслау</a:t>
            </a:r>
            <a:r>
              <a:rPr lang="ru-RU" i="1" dirty="0">
                <a:latin typeface="+mj-lt"/>
              </a:rPr>
              <a:t>. </a:t>
            </a:r>
            <a:r>
              <a:rPr lang="ru-RU" i="1" dirty="0" smtClean="0">
                <a:latin typeface="+mj-lt"/>
              </a:rPr>
              <a:t>Указом </a:t>
            </a:r>
            <a:r>
              <a:rPr lang="ru-RU" i="1" dirty="0">
                <a:latin typeface="+mj-lt"/>
              </a:rPr>
              <a:t>Президиума Верховного Совета </a:t>
            </a:r>
            <a:r>
              <a:rPr lang="ru-RU" i="1" dirty="0" smtClean="0">
                <a:latin typeface="+mj-lt"/>
              </a:rPr>
              <a:t>СССР </a:t>
            </a:r>
            <a:r>
              <a:rPr lang="ru-RU" i="1" dirty="0">
                <a:latin typeface="+mj-lt"/>
              </a:rPr>
              <a:t>от </a:t>
            </a:r>
            <a:r>
              <a:rPr lang="ru-RU" b="1" i="1" dirty="0">
                <a:latin typeface="+mj-lt"/>
              </a:rPr>
              <a:t>10 апреля 1945 </a:t>
            </a:r>
            <a:r>
              <a:rPr lang="ru-RU" b="1" i="1" dirty="0" smtClean="0">
                <a:latin typeface="+mj-lt"/>
              </a:rPr>
              <a:t>года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>
                <a:latin typeface="+mj-lt"/>
              </a:rPr>
              <a:t>старший сержант </a:t>
            </a:r>
            <a:r>
              <a:rPr lang="ru-RU" i="1" dirty="0" err="1">
                <a:latin typeface="+mj-lt"/>
              </a:rPr>
              <a:t>Хабибулла</a:t>
            </a:r>
            <a:r>
              <a:rPr lang="ru-RU" i="1" dirty="0">
                <a:latin typeface="+mj-lt"/>
              </a:rPr>
              <a:t> Хайруллин </a:t>
            </a:r>
            <a:r>
              <a:rPr lang="ru-RU" b="1" i="1" dirty="0">
                <a:latin typeface="+mj-lt"/>
              </a:rPr>
              <a:t>посмертно был удостоен высокого звания </a:t>
            </a:r>
            <a:r>
              <a:rPr lang="ru-RU" b="1" i="1" dirty="0" smtClean="0">
                <a:latin typeface="+mj-lt"/>
              </a:rPr>
              <a:t>Героя </a:t>
            </a:r>
            <a:r>
              <a:rPr lang="ru-RU" b="1" i="1" dirty="0">
                <a:latin typeface="+mj-lt"/>
              </a:rPr>
              <a:t>Советского Союза. </a:t>
            </a:r>
            <a:r>
              <a:rPr lang="ru-RU" i="1" dirty="0">
                <a:latin typeface="+mj-lt"/>
              </a:rPr>
              <a:t>Также был </a:t>
            </a:r>
            <a:r>
              <a:rPr lang="ru-RU" i="1" dirty="0" smtClean="0">
                <a:latin typeface="+mj-lt"/>
              </a:rPr>
              <a:t>награждён </a:t>
            </a:r>
            <a:r>
              <a:rPr lang="ru-RU" b="1" i="1" dirty="0">
                <a:latin typeface="+mj-lt"/>
              </a:rPr>
              <a:t>орденом </a:t>
            </a:r>
            <a:r>
              <a:rPr lang="ru-RU" b="1" i="1" dirty="0" smtClean="0">
                <a:latin typeface="+mj-lt"/>
              </a:rPr>
              <a:t>Ленина.</a:t>
            </a:r>
            <a:endParaRPr lang="ru-RU" b="1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661211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8252" y="26064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dirty="0">
                <a:solidFill>
                  <a:srgbClr val="FF0000"/>
                </a:solidFill>
              </a:rPr>
              <a:t>героя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730" y="260648"/>
            <a:ext cx="706437" cy="1322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78110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9795"/>
            <a:ext cx="2869160" cy="4003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6458" y="426287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err="1"/>
              <a:t>Якупов</a:t>
            </a:r>
            <a:endParaRPr lang="ru-RU" sz="2800" b="1" i="1" dirty="0"/>
          </a:p>
          <a:p>
            <a:pPr algn="ctr"/>
            <a:r>
              <a:rPr lang="ru-RU" sz="2800" b="1" i="1" dirty="0"/>
              <a:t>Николай </a:t>
            </a:r>
            <a:r>
              <a:rPr lang="ru-RU" sz="2800" b="1" i="1" dirty="0" err="1" smtClean="0"/>
              <a:t>Якупович</a:t>
            </a:r>
            <a:r>
              <a:rPr lang="ru-RU" sz="2800" b="1" i="1" dirty="0" smtClean="0"/>
              <a:t>,</a:t>
            </a:r>
            <a:endParaRPr lang="ru-RU" sz="2800" b="1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6252" y="5196954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С</a:t>
            </a:r>
            <a:r>
              <a:rPr lang="ru-RU" sz="2400" b="1" i="1" dirty="0" smtClean="0">
                <a:solidFill>
                  <a:srgbClr val="FF0000"/>
                </a:solidFill>
              </a:rPr>
              <a:t>ело </a:t>
            </a:r>
            <a:r>
              <a:rPr lang="ru-RU" sz="2400" b="1" i="1" dirty="0" err="1">
                <a:solidFill>
                  <a:srgbClr val="FF0000"/>
                </a:solidFill>
              </a:rPr>
              <a:t>Иштеряково</a:t>
            </a:r>
            <a:r>
              <a:rPr lang="ru-RU" sz="2400" b="1" i="1" dirty="0">
                <a:solidFill>
                  <a:srgbClr val="FF0000"/>
                </a:solidFill>
              </a:rPr>
              <a:t>, 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Казанская </a:t>
            </a:r>
            <a:r>
              <a:rPr lang="ru-RU" sz="2400" b="1" i="1" dirty="0">
                <a:solidFill>
                  <a:srgbClr val="FF0000"/>
                </a:solidFill>
              </a:rPr>
              <a:t>губерния</a:t>
            </a:r>
            <a:r>
              <a:rPr lang="ru-RU" sz="2400" b="1" i="1" dirty="0" smtClean="0">
                <a:solidFill>
                  <a:srgbClr val="FF0000"/>
                </a:solidFill>
              </a:rPr>
              <a:t>,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 Советская Россия </a:t>
            </a:r>
          </a:p>
          <a:p>
            <a:pPr algn="ctr"/>
            <a:r>
              <a:rPr lang="ru-RU" dirty="0" smtClean="0"/>
              <a:t>15.03.1920-01.02.1999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26276" y="1503636"/>
            <a:ext cx="40324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+mj-lt"/>
              </a:rPr>
              <a:t>    Фельдшер во </a:t>
            </a:r>
            <a:r>
              <a:rPr lang="ru-RU" i="1" dirty="0">
                <a:latin typeface="+mj-lt"/>
              </a:rPr>
              <a:t>время форсирования </a:t>
            </a:r>
            <a:r>
              <a:rPr lang="ru-RU" b="1" i="1" dirty="0">
                <a:latin typeface="+mj-lt"/>
              </a:rPr>
              <a:t>реки Днепр</a:t>
            </a:r>
            <a:r>
              <a:rPr lang="ru-RU" i="1" dirty="0">
                <a:latin typeface="+mj-lt"/>
              </a:rPr>
              <a:t> </a:t>
            </a:r>
            <a:r>
              <a:rPr lang="ru-RU" i="1" dirty="0" smtClean="0">
                <a:latin typeface="+mj-lt"/>
              </a:rPr>
              <a:t>в </a:t>
            </a:r>
            <a:r>
              <a:rPr lang="ru-RU" i="1" dirty="0">
                <a:latin typeface="+mj-lt"/>
              </a:rPr>
              <a:t>ночь на </a:t>
            </a:r>
            <a:r>
              <a:rPr lang="ru-RU" b="1" i="1" dirty="0" smtClean="0">
                <a:latin typeface="+mj-lt"/>
              </a:rPr>
              <a:t>27 </a:t>
            </a:r>
            <a:r>
              <a:rPr lang="ru-RU" b="1" i="1" dirty="0">
                <a:latin typeface="+mj-lt"/>
              </a:rPr>
              <a:t>сентября 1943 года </a:t>
            </a:r>
            <a:r>
              <a:rPr lang="ru-RU" i="1" dirty="0">
                <a:latin typeface="+mj-lt"/>
              </a:rPr>
              <a:t>сделал на </a:t>
            </a:r>
            <a:r>
              <a:rPr lang="ru-RU" i="1" dirty="0" smtClean="0">
                <a:latin typeface="+mj-lt"/>
              </a:rPr>
              <a:t>лодке </a:t>
            </a:r>
            <a:r>
              <a:rPr lang="ru-RU" i="1" dirty="0">
                <a:latin typeface="+mj-lt"/>
              </a:rPr>
              <a:t>27 </a:t>
            </a:r>
            <a:r>
              <a:rPr lang="ru-RU" i="1" dirty="0" smtClean="0">
                <a:latin typeface="+mj-lt"/>
              </a:rPr>
              <a:t>рейсов.</a:t>
            </a:r>
            <a:r>
              <a:rPr lang="en-US" i="1" dirty="0" smtClean="0">
                <a:latin typeface="+mj-lt"/>
              </a:rPr>
              <a:t> </a:t>
            </a:r>
            <a:r>
              <a:rPr lang="ru-RU" i="1" dirty="0" smtClean="0">
                <a:latin typeface="+mj-lt"/>
              </a:rPr>
              <a:t>Указом </a:t>
            </a:r>
            <a:r>
              <a:rPr lang="ru-RU" i="1" dirty="0">
                <a:latin typeface="+mj-lt"/>
              </a:rPr>
              <a:t>Президиума </a:t>
            </a:r>
            <a:r>
              <a:rPr lang="ru-RU" i="1" dirty="0" smtClean="0">
                <a:latin typeface="+mj-lt"/>
              </a:rPr>
              <a:t>Верховного </a:t>
            </a:r>
            <a:r>
              <a:rPr lang="ru-RU" i="1" dirty="0">
                <a:latin typeface="+mj-lt"/>
              </a:rPr>
              <a:t>Совета СССР от </a:t>
            </a:r>
            <a:r>
              <a:rPr lang="ru-RU" b="1" i="1" dirty="0">
                <a:latin typeface="+mj-lt"/>
              </a:rPr>
              <a:t>15 января </a:t>
            </a:r>
            <a:r>
              <a:rPr lang="ru-RU" b="1" i="1" dirty="0" smtClean="0">
                <a:latin typeface="+mj-lt"/>
              </a:rPr>
              <a:t>1944 </a:t>
            </a:r>
            <a:r>
              <a:rPr lang="ru-RU" b="1" i="1" dirty="0">
                <a:latin typeface="+mj-lt"/>
              </a:rPr>
              <a:t>года</a:t>
            </a:r>
            <a:r>
              <a:rPr lang="ru-RU" i="1" dirty="0">
                <a:latin typeface="+mj-lt"/>
              </a:rPr>
              <a:t> за </a:t>
            </a:r>
            <a:r>
              <a:rPr lang="ru-RU" i="1" dirty="0" smtClean="0">
                <a:latin typeface="+mj-lt"/>
              </a:rPr>
              <a:t>образцовое </a:t>
            </a:r>
            <a:r>
              <a:rPr lang="ru-RU" i="1" dirty="0">
                <a:latin typeface="+mj-lt"/>
              </a:rPr>
              <a:t>выполнение боевых заданий </a:t>
            </a:r>
            <a:r>
              <a:rPr lang="ru-RU" i="1" dirty="0" smtClean="0">
                <a:latin typeface="+mj-lt"/>
              </a:rPr>
              <a:t>командования </a:t>
            </a:r>
            <a:r>
              <a:rPr lang="ru-RU" i="1" dirty="0">
                <a:latin typeface="+mj-lt"/>
              </a:rPr>
              <a:t>на фронте борьбы с немецко-фашистским </a:t>
            </a:r>
            <a:r>
              <a:rPr lang="ru-RU" i="1" dirty="0" smtClean="0">
                <a:latin typeface="+mj-lt"/>
              </a:rPr>
              <a:t>захватчиками </a:t>
            </a:r>
            <a:r>
              <a:rPr lang="ru-RU" i="1" dirty="0">
                <a:latin typeface="+mj-lt"/>
              </a:rPr>
              <a:t>и проявленные при </a:t>
            </a:r>
            <a:r>
              <a:rPr lang="ru-RU" i="1" dirty="0" smtClean="0">
                <a:latin typeface="+mj-lt"/>
              </a:rPr>
              <a:t>этом мужество </a:t>
            </a:r>
            <a:r>
              <a:rPr lang="ru-RU" i="1" dirty="0">
                <a:latin typeface="+mj-lt"/>
              </a:rPr>
              <a:t>и героизм </a:t>
            </a:r>
            <a:r>
              <a:rPr lang="ru-RU" i="1" dirty="0" smtClean="0">
                <a:latin typeface="+mj-lt"/>
              </a:rPr>
              <a:t>гвардии </a:t>
            </a:r>
            <a:r>
              <a:rPr lang="ru-RU" i="1" dirty="0">
                <a:latin typeface="+mj-lt"/>
              </a:rPr>
              <a:t>старшему лейтенанту медицинской службы </a:t>
            </a:r>
            <a:r>
              <a:rPr lang="ru-RU" i="1" dirty="0" err="1">
                <a:latin typeface="+mj-lt"/>
              </a:rPr>
              <a:t>Якупову</a:t>
            </a:r>
            <a:r>
              <a:rPr lang="ru-RU" i="1" dirty="0">
                <a:latin typeface="+mj-lt"/>
              </a:rPr>
              <a:t> </a:t>
            </a:r>
            <a:r>
              <a:rPr lang="ru-RU" i="1" dirty="0" smtClean="0">
                <a:latin typeface="+mj-lt"/>
              </a:rPr>
              <a:t>присвоено </a:t>
            </a:r>
            <a:r>
              <a:rPr lang="ru-RU" i="1" dirty="0">
                <a:latin typeface="+mj-lt"/>
              </a:rPr>
              <a:t>звание </a:t>
            </a:r>
            <a:r>
              <a:rPr lang="ru-RU" b="1" i="1" dirty="0">
                <a:latin typeface="+mj-lt"/>
              </a:rPr>
              <a:t>Героя Советского  </a:t>
            </a:r>
            <a:r>
              <a:rPr lang="ru-RU" b="1" i="1" dirty="0" smtClean="0">
                <a:latin typeface="+mj-lt"/>
              </a:rPr>
              <a:t>Союза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>
                <a:latin typeface="+mj-lt"/>
              </a:rPr>
              <a:t>с вручением </a:t>
            </a:r>
            <a:r>
              <a:rPr lang="ru-RU" b="1" i="1" dirty="0">
                <a:latin typeface="+mj-lt"/>
              </a:rPr>
              <a:t>ордена Ленина и медали «Золотая  </a:t>
            </a:r>
            <a:r>
              <a:rPr lang="ru-RU" b="1" i="1" dirty="0" smtClean="0">
                <a:latin typeface="+mj-lt"/>
              </a:rPr>
              <a:t>Звезда».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>
                <a:latin typeface="+mj-lt"/>
              </a:rPr>
              <a:t>На 2-м Белорусском фронте при спасении </a:t>
            </a:r>
            <a:r>
              <a:rPr lang="ru-RU" i="1" dirty="0" smtClean="0">
                <a:latin typeface="+mj-lt"/>
              </a:rPr>
              <a:t>раненых ему не раз угрожала </a:t>
            </a:r>
            <a:r>
              <a:rPr lang="ru-RU" i="1" dirty="0" err="1" smtClean="0">
                <a:latin typeface="+mj-lt"/>
              </a:rPr>
              <a:t>опастнать</a:t>
            </a:r>
            <a:r>
              <a:rPr lang="ru-RU" i="1" dirty="0" smtClean="0">
                <a:latin typeface="+mj-lt"/>
              </a:rPr>
              <a:t>.</a:t>
            </a:r>
            <a:endParaRPr lang="ru-RU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354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2529" y="4725144"/>
            <a:ext cx="3888432" cy="1470025"/>
          </a:xfrm>
        </p:spPr>
        <p:txBody>
          <a:bodyPr>
            <a:noAutofit/>
          </a:bodyPr>
          <a:lstStyle/>
          <a:p>
            <a:r>
              <a:rPr lang="ru-RU" sz="2800" b="1" i="1" dirty="0" err="1"/>
              <a:t>Абдрахманов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i="1" dirty="0"/>
              <a:t> </a:t>
            </a:r>
            <a:r>
              <a:rPr lang="ru-RU" sz="2800" b="1" i="1" dirty="0" err="1"/>
              <a:t>Асаф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Кутдусович</a:t>
            </a:r>
            <a:r>
              <a:rPr lang="ru-RU" sz="2800" b="1" i="1" dirty="0" smtClean="0"/>
              <a:t>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Агрызский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р-н,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с.Иж-Бобья</a:t>
            </a:r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000" dirty="0" smtClean="0"/>
              <a:t>20.12.1918-03.09.2000</a:t>
            </a:r>
            <a:endParaRPr lang="ru-RU" sz="2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09365" y="1844824"/>
            <a:ext cx="3537350" cy="1752600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Особое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мужество и героизм молодой командир бронекатера проявил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при освобождении Крыма.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 непрерывным огнем артиллерии и авиации противника его катер, подавляя огневые точки на берегу, переправил на Крымскую землю большое количество оружия, техники и людей.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За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героизм и мужество, проявленные в Керченской операции в январе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1944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года ему присвоено звание </a:t>
            </a:r>
            <a:r>
              <a:rPr lang="ru-RU" sz="7200" b="1" dirty="0">
                <a:solidFill>
                  <a:schemeClr val="tx1"/>
                </a:solidFill>
                <a:latin typeface="Monotype Corsiva" pitchFamily="66" charset="0"/>
              </a:rPr>
              <a:t>Героя Советского Союза</a:t>
            </a:r>
            <a:r>
              <a:rPr lang="ru-RU" sz="7200" b="1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b="1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Новые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победы были одержаны в операциях по освобождению от немецко-фашистских захватчиков Белгорода, Будапешта и Вены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.</a:t>
            </a:r>
            <a:endParaRPr lang="ru-RU" sz="7200" dirty="0">
              <a:solidFill>
                <a:schemeClr val="tx1"/>
              </a:solidFill>
              <a:latin typeface="Monotype Corsiva" pitchFamily="66" charset="0"/>
            </a:endParaRPr>
          </a:p>
          <a:p>
            <a:pPr algn="just"/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   Боевые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подвиги героя отмечены </a:t>
            </a:r>
            <a:r>
              <a:rPr lang="ru-RU" sz="7200" dirty="0" smtClean="0">
                <a:solidFill>
                  <a:schemeClr val="tx1"/>
                </a:solidFill>
                <a:latin typeface="Monotype Corsiva" pitchFamily="66" charset="0"/>
              </a:rPr>
              <a:t>   15 </a:t>
            </a:r>
            <a:r>
              <a:rPr lang="ru-RU" sz="7200" dirty="0">
                <a:solidFill>
                  <a:schemeClr val="tx1"/>
                </a:solidFill>
                <a:latin typeface="Monotype Corsiva" pitchFamily="66" charset="0"/>
              </a:rPr>
              <a:t>правительственными наградами.</a:t>
            </a:r>
          </a:p>
          <a:p>
            <a:pPr algn="just"/>
            <a:endParaRPr lang="ru-RU" dirty="0"/>
          </a:p>
        </p:txBody>
      </p:sp>
      <p:pic>
        <p:nvPicPr>
          <p:cNvPr id="1026" name="Picture 2" descr="C:\Users\Учитель\Pictures\15652469131900199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4" t="6939" r="31092"/>
          <a:stretch/>
        </p:blipFill>
        <p:spPr bwMode="auto">
          <a:xfrm>
            <a:off x="7363328" y="332656"/>
            <a:ext cx="1066403" cy="130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Учитель\Pictures\AbdrahmanovAsafKutdu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8679"/>
            <a:ext cx="2862258" cy="41080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3950" y="448841"/>
            <a:ext cx="156427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</a:rPr>
              <a:t>Подвиг </a:t>
            </a:r>
          </a:p>
          <a:p>
            <a:r>
              <a:rPr lang="ru-RU" sz="3200" b="1" i="1" dirty="0" smtClean="0">
                <a:solidFill>
                  <a:srgbClr val="FF0000"/>
                </a:solidFill>
              </a:rPr>
              <a:t>героя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159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860032" y="318160"/>
            <a:ext cx="16561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Подвиг </a:t>
            </a:r>
          </a:p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героя</a:t>
            </a:r>
          </a:p>
        </p:txBody>
      </p:sp>
      <p:pic>
        <p:nvPicPr>
          <p:cNvPr id="5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18160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41302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3"/>
            <a:ext cx="2951784" cy="396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67544" y="443785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latin typeface="+mj-lt"/>
              </a:rPr>
              <a:t>Федосеев</a:t>
            </a:r>
          </a:p>
          <a:p>
            <a:pPr algn="ctr"/>
            <a:r>
              <a:rPr lang="ru-RU" sz="2800" b="1" i="1" dirty="0">
                <a:latin typeface="+mj-lt"/>
              </a:rPr>
              <a:t> Михаил </a:t>
            </a:r>
            <a:r>
              <a:rPr lang="ru-RU" sz="2800" b="1" i="1" dirty="0" smtClean="0">
                <a:latin typeface="+mj-lt"/>
              </a:rPr>
              <a:t>Андреевич,</a:t>
            </a:r>
            <a:endParaRPr lang="ru-RU" sz="2800" b="1" i="1" dirty="0">
              <a:latin typeface="+mj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1488" y="5391964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  <a:latin typeface="+mj-lt"/>
              </a:rPr>
              <a:t>г. Казань</a:t>
            </a:r>
          </a:p>
          <a:p>
            <a:pPr algn="ctr"/>
            <a:r>
              <a:rPr lang="ru-RU" sz="2000" dirty="0" smtClean="0">
                <a:latin typeface="+mj-lt"/>
              </a:rPr>
              <a:t>20.09.1912-23.03.1942</a:t>
            </a:r>
            <a:endParaRPr lang="ru-RU" sz="2000" dirty="0"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1916832"/>
            <a:ext cx="360487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Monotype Corsiva" panose="03010101010201010101" pitchFamily="66" charset="0"/>
              </a:rPr>
              <a:t>       </a:t>
            </a:r>
            <a:r>
              <a:rPr lang="en-US" i="1" dirty="0" smtClean="0">
                <a:latin typeface="+mj-lt"/>
              </a:rPr>
              <a:t>12</a:t>
            </a:r>
            <a:r>
              <a:rPr lang="ru-RU" i="1" dirty="0" smtClean="0">
                <a:latin typeface="+mj-lt"/>
              </a:rPr>
              <a:t>.02.1942 </a:t>
            </a:r>
            <a:r>
              <a:rPr lang="ru-RU" i="1" dirty="0">
                <a:latin typeface="+mj-lt"/>
              </a:rPr>
              <a:t>года совершил </a:t>
            </a:r>
            <a:r>
              <a:rPr lang="ru-RU" b="1" i="1" dirty="0">
                <a:latin typeface="+mj-lt"/>
              </a:rPr>
              <a:t>169 </a:t>
            </a:r>
            <a:endParaRPr lang="ru-RU" b="1" i="1" dirty="0" smtClean="0">
              <a:latin typeface="+mj-lt"/>
            </a:endParaRPr>
          </a:p>
          <a:p>
            <a:pPr algn="just"/>
            <a:r>
              <a:rPr lang="ru-RU" b="1" i="1" dirty="0" smtClean="0">
                <a:latin typeface="+mj-lt"/>
              </a:rPr>
              <a:t>боевых вылетов</a:t>
            </a:r>
            <a:r>
              <a:rPr lang="ru-RU" i="1" dirty="0">
                <a:latin typeface="+mj-lt"/>
              </a:rPr>
              <a:t>, </a:t>
            </a:r>
            <a:r>
              <a:rPr lang="ru-RU" i="1" dirty="0" smtClean="0">
                <a:latin typeface="+mj-lt"/>
              </a:rPr>
              <a:t>Авиаполк </a:t>
            </a:r>
            <a:r>
              <a:rPr lang="ru-RU" i="1" dirty="0">
                <a:latin typeface="+mj-lt"/>
              </a:rPr>
              <a:t>под </a:t>
            </a:r>
            <a:r>
              <a:rPr lang="ru-RU" i="1" dirty="0" smtClean="0">
                <a:latin typeface="+mj-lt"/>
              </a:rPr>
              <a:t>его командованием </a:t>
            </a:r>
            <a:r>
              <a:rPr lang="ru-RU" i="1" dirty="0" smtClean="0">
                <a:latin typeface="+mj-lt"/>
              </a:rPr>
              <a:t>за </a:t>
            </a:r>
            <a:r>
              <a:rPr lang="ru-RU" i="1" dirty="0">
                <a:latin typeface="+mj-lt"/>
              </a:rPr>
              <a:t>время </a:t>
            </a:r>
            <a:endParaRPr lang="ru-RU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боевых </a:t>
            </a:r>
            <a:r>
              <a:rPr lang="ru-RU" i="1" dirty="0">
                <a:latin typeface="+mj-lt"/>
              </a:rPr>
              <a:t>действий произвёл </a:t>
            </a:r>
            <a:r>
              <a:rPr lang="ru-RU" b="1" i="1" dirty="0">
                <a:latin typeface="+mj-lt"/>
              </a:rPr>
              <a:t>около 1200 </a:t>
            </a:r>
            <a:r>
              <a:rPr lang="ru-RU" b="1" i="1" dirty="0" smtClean="0">
                <a:latin typeface="+mj-lt"/>
              </a:rPr>
              <a:t>боевых </a:t>
            </a:r>
            <a:r>
              <a:rPr lang="ru-RU" b="1" i="1" dirty="0" smtClean="0">
                <a:latin typeface="+mj-lt"/>
              </a:rPr>
              <a:t>вылетов</a:t>
            </a:r>
            <a:r>
              <a:rPr lang="ru-RU" i="1" dirty="0">
                <a:latin typeface="+mj-lt"/>
              </a:rPr>
              <a:t>, в воздушных боях </a:t>
            </a:r>
            <a:r>
              <a:rPr lang="ru-RU" i="1" dirty="0" smtClean="0">
                <a:latin typeface="+mj-lt"/>
              </a:rPr>
              <a:t>сбито </a:t>
            </a:r>
            <a:r>
              <a:rPr lang="ru-RU" i="1" dirty="0" smtClean="0">
                <a:latin typeface="+mj-lt"/>
              </a:rPr>
              <a:t>42самолёта </a:t>
            </a:r>
            <a:r>
              <a:rPr lang="ru-RU" i="1" dirty="0">
                <a:latin typeface="+mj-lt"/>
              </a:rPr>
              <a:t>противника. </a:t>
            </a:r>
            <a:r>
              <a:rPr lang="ru-RU" b="1" i="1" dirty="0">
                <a:latin typeface="+mj-lt"/>
              </a:rPr>
              <a:t>12 </a:t>
            </a:r>
            <a:endParaRPr lang="ru-RU" b="1" i="1" dirty="0" smtClean="0">
              <a:latin typeface="+mj-lt"/>
            </a:endParaRPr>
          </a:p>
          <a:p>
            <a:pPr algn="just"/>
            <a:r>
              <a:rPr lang="ru-RU" b="1" i="1" dirty="0" smtClean="0">
                <a:latin typeface="+mj-lt"/>
              </a:rPr>
              <a:t>февраля </a:t>
            </a:r>
            <a:r>
              <a:rPr lang="ru-RU" b="1" i="1" dirty="0">
                <a:latin typeface="+mj-lt"/>
              </a:rPr>
              <a:t>1942 года </a:t>
            </a:r>
            <a:r>
              <a:rPr lang="ru-RU" i="1" dirty="0">
                <a:latin typeface="+mj-lt"/>
              </a:rPr>
              <a:t>майор </a:t>
            </a:r>
            <a:r>
              <a:rPr lang="ru-RU" i="1" dirty="0" smtClean="0">
                <a:latin typeface="+mj-lt"/>
              </a:rPr>
              <a:t>был </a:t>
            </a:r>
            <a:r>
              <a:rPr lang="ru-RU" i="1" dirty="0">
                <a:latin typeface="+mj-lt"/>
              </a:rPr>
              <a:t>представлен </a:t>
            </a:r>
            <a:r>
              <a:rPr lang="ru-RU" i="1" dirty="0" smtClean="0">
                <a:latin typeface="+mj-lt"/>
              </a:rPr>
              <a:t>к </a:t>
            </a:r>
            <a:r>
              <a:rPr lang="ru-RU" i="1" dirty="0" smtClean="0">
                <a:latin typeface="+mj-lt"/>
              </a:rPr>
              <a:t>присвоению звания </a:t>
            </a:r>
            <a:r>
              <a:rPr lang="ru-RU" b="1" i="1" dirty="0" smtClean="0">
                <a:latin typeface="+mj-lt"/>
              </a:rPr>
              <a:t>Героя </a:t>
            </a:r>
            <a:r>
              <a:rPr lang="ru-RU" b="1" i="1" dirty="0">
                <a:latin typeface="+mj-lt"/>
              </a:rPr>
              <a:t>Советского </a:t>
            </a:r>
            <a:r>
              <a:rPr lang="ru-RU" b="1" i="1" dirty="0" smtClean="0">
                <a:latin typeface="+mj-lt"/>
              </a:rPr>
              <a:t>Союза</a:t>
            </a:r>
            <a:r>
              <a:rPr lang="ru-RU" i="1" dirty="0" smtClean="0">
                <a:latin typeface="+mj-lt"/>
              </a:rPr>
              <a:t>. 23 </a:t>
            </a:r>
            <a:r>
              <a:rPr lang="ru-RU" i="1" dirty="0">
                <a:latin typeface="+mj-lt"/>
              </a:rPr>
              <a:t>марта 1942 </a:t>
            </a:r>
            <a:r>
              <a:rPr lang="ru-RU" i="1" dirty="0" smtClean="0">
                <a:latin typeface="+mj-lt"/>
              </a:rPr>
              <a:t>года </a:t>
            </a:r>
            <a:r>
              <a:rPr lang="ru-RU" i="1" dirty="0">
                <a:latin typeface="+mj-lt"/>
              </a:rPr>
              <a:t>майор Федосеев погиб в </a:t>
            </a:r>
            <a:r>
              <a:rPr lang="ru-RU" i="1" dirty="0" smtClean="0">
                <a:latin typeface="+mj-lt"/>
              </a:rPr>
              <a:t>неравном </a:t>
            </a:r>
            <a:r>
              <a:rPr lang="ru-RU" i="1" dirty="0" smtClean="0">
                <a:latin typeface="+mj-lt"/>
              </a:rPr>
              <a:t>воздушном </a:t>
            </a:r>
            <a:r>
              <a:rPr lang="ru-RU" i="1" dirty="0">
                <a:latin typeface="+mj-lt"/>
              </a:rPr>
              <a:t>бою</a:t>
            </a:r>
          </a:p>
        </p:txBody>
      </p:sp>
    </p:spTree>
    <p:extLst>
      <p:ext uri="{BB962C8B-B14F-4D97-AF65-F5344CB8AC3E}">
        <p14:creationId xmlns:p14="http://schemas.microsoft.com/office/powerpoint/2010/main" val="2938135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4664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41302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92297" y="33280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Подвиг </a:t>
            </a:r>
          </a:p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героя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616" y="409232"/>
            <a:ext cx="2808312" cy="376995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33772" y="425118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>
                <a:latin typeface="+mj-lt"/>
              </a:rPr>
              <a:t>Филиппов </a:t>
            </a:r>
          </a:p>
          <a:p>
            <a:pPr algn="ctr"/>
            <a:r>
              <a:rPr lang="ru-RU" sz="2800" b="1" i="1" dirty="0">
                <a:latin typeface="+mj-lt"/>
              </a:rPr>
              <a:t>Гордей </a:t>
            </a:r>
            <a:r>
              <a:rPr lang="ru-RU" sz="2800" b="1" i="1" dirty="0" smtClean="0">
                <a:latin typeface="+mj-lt"/>
              </a:rPr>
              <a:t>Иванович,</a:t>
            </a:r>
            <a:endParaRPr lang="ru-RU" sz="2800" b="1" i="1" dirty="0">
              <a:latin typeface="+mj-lt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17316" y="5085184"/>
            <a:ext cx="432048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Д</a:t>
            </a:r>
            <a:r>
              <a:rPr lang="ru-RU" sz="2400" b="1" i="1" dirty="0" smtClean="0">
                <a:solidFill>
                  <a:srgbClr val="FF0000"/>
                </a:solidFill>
              </a:rPr>
              <a:t>ер</a:t>
            </a:r>
            <a:r>
              <a:rPr lang="ru-RU" sz="2400" b="1" i="1" dirty="0">
                <a:solidFill>
                  <a:srgbClr val="FF0000"/>
                </a:solidFill>
              </a:rPr>
              <a:t>. </a:t>
            </a:r>
            <a:r>
              <a:rPr lang="ru-RU" sz="2400" b="1" i="1" dirty="0" err="1">
                <a:solidFill>
                  <a:srgbClr val="FF0000"/>
                </a:solidFill>
              </a:rPr>
              <a:t>Катюшино</a:t>
            </a:r>
            <a:r>
              <a:rPr lang="ru-RU" sz="2400" b="1" i="1" dirty="0">
                <a:solidFill>
                  <a:srgbClr val="FF0000"/>
                </a:solidFill>
              </a:rPr>
              <a:t> (</a:t>
            </a:r>
            <a:r>
              <a:rPr lang="ru-RU" sz="2400" b="1" i="1" dirty="0" smtClean="0">
                <a:solidFill>
                  <a:srgbClr val="FF0000"/>
                </a:solidFill>
              </a:rPr>
              <a:t>ныне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Алькеевский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район, Республика Татарстан)</a:t>
            </a:r>
          </a:p>
          <a:p>
            <a:pPr algn="ctr"/>
            <a:r>
              <a:rPr lang="ru-RU" sz="2000" dirty="0" smtClean="0"/>
              <a:t>01.01.1904-14.11.1982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1646227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i="1" dirty="0" smtClean="0">
                <a:latin typeface="+mj-lt"/>
              </a:rPr>
              <a:t>     30 </a:t>
            </a:r>
            <a:r>
              <a:rPr lang="ru-RU" i="1" dirty="0">
                <a:latin typeface="+mj-lt"/>
              </a:rPr>
              <a:t>апреля 1945 года наводчик </a:t>
            </a:r>
            <a:endParaRPr lang="ru-RU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орудия </a:t>
            </a:r>
            <a:r>
              <a:rPr lang="ru-RU" i="1" dirty="0">
                <a:latin typeface="+mj-lt"/>
              </a:rPr>
              <a:t>батареи красноармеец </a:t>
            </a:r>
            <a:r>
              <a:rPr lang="ru-RU" i="1" dirty="0" smtClean="0">
                <a:latin typeface="+mj-lt"/>
              </a:rPr>
              <a:t> </a:t>
            </a:r>
          </a:p>
          <a:p>
            <a:pPr algn="just"/>
            <a:r>
              <a:rPr lang="ru-RU" i="1" dirty="0" smtClean="0">
                <a:latin typeface="+mj-lt"/>
              </a:rPr>
              <a:t>в </a:t>
            </a:r>
            <a:r>
              <a:rPr lang="ru-RU" i="1" dirty="0">
                <a:latin typeface="+mj-lt"/>
              </a:rPr>
              <a:t>ожесточённом бою </a:t>
            </a:r>
            <a:r>
              <a:rPr lang="ru-RU" i="1" dirty="0" smtClean="0">
                <a:latin typeface="+mj-lt"/>
              </a:rPr>
              <a:t>в </a:t>
            </a:r>
            <a:r>
              <a:rPr lang="ru-RU" i="1" dirty="0">
                <a:latin typeface="+mj-lt"/>
              </a:rPr>
              <a:t>районе </a:t>
            </a:r>
            <a:endParaRPr lang="ru-RU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озера </a:t>
            </a:r>
            <a:r>
              <a:rPr lang="ru-RU" i="1" dirty="0" err="1" smtClean="0">
                <a:latin typeface="+mj-lt"/>
              </a:rPr>
              <a:t>Менниг-Зее</a:t>
            </a:r>
            <a:r>
              <a:rPr lang="ru-RU" i="1" dirty="0" smtClean="0">
                <a:latin typeface="+mj-lt"/>
              </a:rPr>
              <a:t>, наводки сжёг </a:t>
            </a:r>
          </a:p>
          <a:p>
            <a:pPr algn="just"/>
            <a:r>
              <a:rPr lang="ru-RU" i="1" dirty="0" smtClean="0">
                <a:latin typeface="+mj-lt"/>
              </a:rPr>
              <a:t>орудия противника. В </a:t>
            </a:r>
            <a:r>
              <a:rPr lang="ru-RU" i="1" dirty="0">
                <a:latin typeface="+mj-lt"/>
              </a:rPr>
              <a:t>течение </a:t>
            </a:r>
            <a:endParaRPr lang="ru-RU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получаса один </a:t>
            </a:r>
            <a:r>
              <a:rPr lang="ru-RU" i="1" dirty="0">
                <a:latin typeface="+mj-lt"/>
              </a:rPr>
              <a:t>вёл неравный бой с </a:t>
            </a:r>
            <a:endParaRPr lang="ru-RU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колонной немцев, удержал свой рубеж </a:t>
            </a:r>
          </a:p>
          <a:p>
            <a:pPr algn="just"/>
            <a:r>
              <a:rPr lang="ru-RU" i="1" dirty="0" smtClean="0">
                <a:latin typeface="+mj-lt"/>
              </a:rPr>
              <a:t>и </a:t>
            </a:r>
            <a:r>
              <a:rPr lang="ru-RU" i="1" dirty="0">
                <a:latin typeface="+mj-lt"/>
              </a:rPr>
              <a:t>не дал немцам оседлать </a:t>
            </a:r>
            <a:r>
              <a:rPr lang="ru-RU" i="1" dirty="0" smtClean="0">
                <a:latin typeface="+mj-lt"/>
              </a:rPr>
              <a:t>дорогу. </a:t>
            </a:r>
          </a:p>
          <a:p>
            <a:pPr algn="just"/>
            <a:r>
              <a:rPr lang="ru-RU" i="1" dirty="0">
                <a:latin typeface="+mj-lt"/>
              </a:rPr>
              <a:t> </a:t>
            </a:r>
            <a:r>
              <a:rPr lang="ru-RU" i="1" dirty="0" smtClean="0">
                <a:latin typeface="+mj-lt"/>
              </a:rPr>
              <a:t>     Указом </a:t>
            </a:r>
            <a:r>
              <a:rPr lang="ru-RU" i="1" dirty="0">
                <a:latin typeface="+mj-lt"/>
              </a:rPr>
              <a:t>Президиума Верховного </a:t>
            </a:r>
            <a:endParaRPr lang="ru-RU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Совета СССР </a:t>
            </a:r>
            <a:r>
              <a:rPr lang="ru-RU" i="1" dirty="0">
                <a:latin typeface="+mj-lt"/>
              </a:rPr>
              <a:t>от </a:t>
            </a:r>
            <a:r>
              <a:rPr lang="ru-RU" b="1" i="1" dirty="0" smtClean="0">
                <a:latin typeface="+mj-lt"/>
              </a:rPr>
              <a:t>27 </a:t>
            </a:r>
            <a:r>
              <a:rPr lang="ru-RU" b="1" i="1" dirty="0">
                <a:latin typeface="+mj-lt"/>
              </a:rPr>
              <a:t>июня 1945 года</a:t>
            </a:r>
            <a:r>
              <a:rPr lang="ru-RU" i="1" dirty="0">
                <a:latin typeface="+mj-lt"/>
              </a:rPr>
              <a:t> </a:t>
            </a:r>
            <a:endParaRPr lang="ru-RU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за </a:t>
            </a:r>
            <a:r>
              <a:rPr lang="ru-RU" i="1" dirty="0">
                <a:latin typeface="+mj-lt"/>
              </a:rPr>
              <a:t>образцовое </a:t>
            </a:r>
            <a:r>
              <a:rPr lang="ru-RU" i="1" dirty="0" smtClean="0">
                <a:latin typeface="+mj-lt"/>
              </a:rPr>
              <a:t>выполнение боевых </a:t>
            </a:r>
          </a:p>
          <a:p>
            <a:pPr algn="just"/>
            <a:r>
              <a:rPr lang="ru-RU" i="1" dirty="0" smtClean="0">
                <a:latin typeface="+mj-lt"/>
              </a:rPr>
              <a:t>заданий </a:t>
            </a:r>
            <a:r>
              <a:rPr lang="ru-RU" i="1" dirty="0">
                <a:latin typeface="+mj-lt"/>
              </a:rPr>
              <a:t>командования </a:t>
            </a:r>
            <a:r>
              <a:rPr lang="ru-RU" i="1" dirty="0" smtClean="0">
                <a:latin typeface="+mj-lt"/>
              </a:rPr>
              <a:t>на фронте </a:t>
            </a:r>
          </a:p>
          <a:p>
            <a:pPr algn="just"/>
            <a:r>
              <a:rPr lang="ru-RU" i="1" dirty="0" smtClean="0">
                <a:latin typeface="+mj-lt"/>
              </a:rPr>
              <a:t>борьбы </a:t>
            </a:r>
            <a:r>
              <a:rPr lang="ru-RU" i="1" dirty="0">
                <a:latin typeface="+mj-lt"/>
              </a:rPr>
              <a:t>с немецкими </a:t>
            </a:r>
            <a:endParaRPr lang="ru-RU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захватчиками красноармейцу </a:t>
            </a:r>
          </a:p>
          <a:p>
            <a:pPr algn="just"/>
            <a:r>
              <a:rPr lang="ru-RU" i="1" dirty="0" smtClean="0">
                <a:latin typeface="+mj-lt"/>
              </a:rPr>
              <a:t>присвоено </a:t>
            </a:r>
            <a:r>
              <a:rPr lang="ru-RU" i="1" dirty="0">
                <a:latin typeface="+mj-lt"/>
              </a:rPr>
              <a:t>звание </a:t>
            </a:r>
            <a:r>
              <a:rPr lang="ru-RU" b="1" i="1" dirty="0">
                <a:latin typeface="+mj-lt"/>
              </a:rPr>
              <a:t>Героя Советского </a:t>
            </a:r>
            <a:endParaRPr lang="ru-RU" b="1" i="1" dirty="0" smtClean="0">
              <a:latin typeface="+mj-lt"/>
            </a:endParaRPr>
          </a:p>
          <a:p>
            <a:pPr algn="just"/>
            <a:r>
              <a:rPr lang="ru-RU" b="1" i="1" dirty="0" smtClean="0">
                <a:latin typeface="+mj-lt"/>
              </a:rPr>
              <a:t>Союза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>
                <a:latin typeface="+mj-lt"/>
              </a:rPr>
              <a:t>с </a:t>
            </a:r>
            <a:r>
              <a:rPr lang="ru-RU" i="1" dirty="0" smtClean="0">
                <a:latin typeface="+mj-lt"/>
              </a:rPr>
              <a:t>вручением </a:t>
            </a:r>
            <a:r>
              <a:rPr lang="ru-RU" b="1" i="1" dirty="0">
                <a:latin typeface="+mj-lt"/>
              </a:rPr>
              <a:t>ордена Ленина </a:t>
            </a:r>
            <a:endParaRPr lang="ru-RU" b="1" i="1" dirty="0" smtClean="0">
              <a:latin typeface="+mj-lt"/>
            </a:endParaRPr>
          </a:p>
          <a:p>
            <a:pPr algn="just"/>
            <a:r>
              <a:rPr lang="ru-RU" b="1" i="1" dirty="0" smtClean="0">
                <a:latin typeface="+mj-lt"/>
              </a:rPr>
              <a:t>и </a:t>
            </a:r>
            <a:r>
              <a:rPr lang="ru-RU" b="1" i="1" dirty="0">
                <a:latin typeface="+mj-lt"/>
              </a:rPr>
              <a:t>медали «Золотая </a:t>
            </a:r>
            <a:r>
              <a:rPr lang="ru-RU" b="1" i="1" dirty="0" smtClean="0">
                <a:latin typeface="+mj-lt"/>
              </a:rPr>
              <a:t>Звезда</a:t>
            </a:r>
            <a:r>
              <a:rPr lang="ru-RU" b="1" i="1" dirty="0">
                <a:latin typeface="+mj-lt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2175640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865" y="240498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69076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92297" y="240498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Подвиг </a:t>
            </a:r>
          </a:p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героя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571" y="441451"/>
            <a:ext cx="2958630" cy="364598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2886" y="408744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/>
              <a:t>Фомин </a:t>
            </a:r>
          </a:p>
          <a:p>
            <a:pPr algn="ctr"/>
            <a:r>
              <a:rPr lang="ru-RU" sz="2800" b="1" i="1" dirty="0"/>
              <a:t>Михаил </a:t>
            </a:r>
            <a:r>
              <a:rPr lang="ru-RU" sz="2800" b="1" i="1" dirty="0" smtClean="0"/>
              <a:t>Сергеевич,</a:t>
            </a:r>
            <a:endParaRPr lang="ru-RU" sz="2800" b="1" i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20297" y="4936263"/>
            <a:ext cx="4572000" cy="113877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П</a:t>
            </a:r>
            <a:r>
              <a:rPr lang="ru-RU" sz="2400" b="1" i="1" dirty="0" smtClean="0">
                <a:solidFill>
                  <a:srgbClr val="FF0000"/>
                </a:solidFill>
              </a:rPr>
              <a:t>осёлок </a:t>
            </a:r>
            <a:r>
              <a:rPr lang="ru-RU" sz="2400" b="1" i="1" dirty="0" err="1">
                <a:solidFill>
                  <a:srgbClr val="FF0000"/>
                </a:solidFill>
              </a:rPr>
              <a:t>Бондюжский</a:t>
            </a:r>
            <a:r>
              <a:rPr lang="ru-RU" sz="2400" b="1" i="1" dirty="0">
                <a:solidFill>
                  <a:srgbClr val="FF0000"/>
                </a:solidFill>
              </a:rPr>
              <a:t>, 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Татарская </a:t>
            </a:r>
            <a:r>
              <a:rPr lang="ru-RU" sz="2400" b="1" i="1" dirty="0">
                <a:solidFill>
                  <a:srgbClr val="FF0000"/>
                </a:solidFill>
              </a:rPr>
              <a:t>АССР, РСФСР, </a:t>
            </a:r>
            <a:r>
              <a:rPr lang="ru-RU" sz="2400" b="1" i="1" dirty="0" smtClean="0">
                <a:solidFill>
                  <a:srgbClr val="FF0000"/>
                </a:solidFill>
              </a:rPr>
              <a:t>СССР   </a:t>
            </a:r>
            <a:r>
              <a:rPr lang="ru-RU" sz="2000" dirty="0" smtClean="0"/>
              <a:t>25.09.1923-07.07.1943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622190" y="1525645"/>
            <a:ext cx="398225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+mj-lt"/>
              </a:rPr>
              <a:t>       Командир орудия и наводчик </a:t>
            </a:r>
            <a:r>
              <a:rPr lang="ru-RU" i="1" dirty="0">
                <a:latin typeface="+mj-lt"/>
              </a:rPr>
              <a:t>Фомин открывают огонь </a:t>
            </a:r>
            <a:r>
              <a:rPr lang="ru-RU" i="1" dirty="0" smtClean="0">
                <a:latin typeface="+mj-lt"/>
              </a:rPr>
              <a:t>и</a:t>
            </a:r>
            <a:r>
              <a:rPr lang="en-US" i="1" dirty="0" smtClean="0">
                <a:latin typeface="+mj-lt"/>
              </a:rPr>
              <a:t> </a:t>
            </a:r>
            <a:r>
              <a:rPr lang="ru-RU" i="1" dirty="0" smtClean="0">
                <a:latin typeface="+mj-lt"/>
              </a:rPr>
              <a:t>каждым </a:t>
            </a:r>
            <a:r>
              <a:rPr lang="ru-RU" i="1" dirty="0">
                <a:latin typeface="+mj-lt"/>
              </a:rPr>
              <a:t>выстрелом подбивают подряд 5 </a:t>
            </a:r>
            <a:r>
              <a:rPr lang="ru-RU" i="1" dirty="0" smtClean="0">
                <a:latin typeface="+mj-lt"/>
              </a:rPr>
              <a:t>танков. На </a:t>
            </a:r>
            <a:r>
              <a:rPr lang="ru-RU" i="1" dirty="0">
                <a:latin typeface="+mj-lt"/>
              </a:rPr>
              <a:t>западной окраине ст. </a:t>
            </a:r>
            <a:r>
              <a:rPr lang="ru-RU" i="1" dirty="0" smtClean="0">
                <a:latin typeface="+mj-lt"/>
              </a:rPr>
              <a:t>Поныри </a:t>
            </a:r>
            <a:r>
              <a:rPr lang="ru-RU" i="1" dirty="0">
                <a:latin typeface="+mj-lt"/>
              </a:rPr>
              <a:t>появляются «тигры». Переносным огнём подбиты </a:t>
            </a:r>
            <a:r>
              <a:rPr lang="ru-RU" i="1" dirty="0" smtClean="0">
                <a:latin typeface="+mj-lt"/>
              </a:rPr>
              <a:t>ещё </a:t>
            </a:r>
            <a:r>
              <a:rPr lang="ru-RU" i="1" dirty="0">
                <a:latin typeface="+mj-lt"/>
              </a:rPr>
              <a:t>2 танка. Немцы открывают по нашим огонь из </a:t>
            </a:r>
            <a:r>
              <a:rPr lang="ru-RU" i="1" dirty="0" smtClean="0">
                <a:latin typeface="+mj-lt"/>
              </a:rPr>
              <a:t>орудия, но </a:t>
            </a:r>
            <a:r>
              <a:rPr lang="ru-RU" i="1" dirty="0">
                <a:latin typeface="+mj-lt"/>
              </a:rPr>
              <a:t>Малафеев 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>
                <a:latin typeface="+mj-lt"/>
              </a:rPr>
              <a:t>уничтожает его. Это была </a:t>
            </a:r>
            <a:r>
              <a:rPr lang="ru-RU" i="1" dirty="0" smtClean="0">
                <a:latin typeface="+mj-lt"/>
              </a:rPr>
              <a:t>отменная </a:t>
            </a:r>
            <a:r>
              <a:rPr lang="ru-RU" i="1" dirty="0">
                <a:latin typeface="+mj-lt"/>
              </a:rPr>
              <a:t>работа всего двух </a:t>
            </a:r>
            <a:r>
              <a:rPr lang="ru-RU" i="1" dirty="0" smtClean="0">
                <a:latin typeface="+mj-lt"/>
              </a:rPr>
              <a:t>человек. </a:t>
            </a:r>
            <a:r>
              <a:rPr lang="ru-RU" i="1" dirty="0">
                <a:latin typeface="+mj-lt"/>
              </a:rPr>
              <a:t>Немецкие танки не </a:t>
            </a:r>
            <a:r>
              <a:rPr lang="ru-RU" i="1" dirty="0" smtClean="0">
                <a:latin typeface="+mj-lt"/>
              </a:rPr>
              <a:t>прошли. На </a:t>
            </a:r>
            <a:r>
              <a:rPr lang="ru-RU" i="1" dirty="0">
                <a:latin typeface="+mj-lt"/>
              </a:rPr>
              <a:t>следующий день батарея была поставлена на безопасную позицию. Шальной немецкий снаряд </a:t>
            </a:r>
            <a:r>
              <a:rPr lang="ru-RU" i="1" dirty="0" smtClean="0">
                <a:latin typeface="+mj-lt"/>
              </a:rPr>
              <a:t>разорвался </a:t>
            </a:r>
            <a:r>
              <a:rPr lang="ru-RU" i="1" dirty="0">
                <a:latin typeface="+mj-lt"/>
              </a:rPr>
              <a:t>у орудия и командир Малафеев был </a:t>
            </a:r>
            <a:r>
              <a:rPr lang="ru-RU" i="1" dirty="0" smtClean="0">
                <a:latin typeface="+mj-lt"/>
              </a:rPr>
              <a:t>тяжело ранен</a:t>
            </a:r>
            <a:r>
              <a:rPr lang="ru-RU" i="1" dirty="0">
                <a:latin typeface="+mj-lt"/>
              </a:rPr>
              <a:t>, наводчик Фомин убит.</a:t>
            </a:r>
          </a:p>
        </p:txBody>
      </p:sp>
    </p:spTree>
    <p:extLst>
      <p:ext uri="{BB962C8B-B14F-4D97-AF65-F5344CB8AC3E}">
        <p14:creationId xmlns:p14="http://schemas.microsoft.com/office/powerpoint/2010/main" val="28271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785045" y="39866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Подвиг </a:t>
            </a:r>
          </a:p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героя</a:t>
            </a:r>
          </a:p>
        </p:txBody>
      </p:sp>
      <p:pic>
        <p:nvPicPr>
          <p:cNvPr id="5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848" y="268312"/>
            <a:ext cx="706097" cy="1207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6004" y="284811"/>
            <a:ext cx="1066800" cy="1191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791" y="380484"/>
            <a:ext cx="3027506" cy="405349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66337" y="435453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/>
              <a:t>Фролов </a:t>
            </a:r>
          </a:p>
          <a:p>
            <a:pPr algn="ctr"/>
            <a:r>
              <a:rPr lang="ru-RU" sz="2800" b="1" i="1" dirty="0"/>
              <a:t>Павел </a:t>
            </a:r>
            <a:r>
              <a:rPr lang="ru-RU" sz="2800" b="1" i="1" dirty="0" smtClean="0"/>
              <a:t>Григорьевич,</a:t>
            </a:r>
            <a:endParaRPr lang="ru-RU" sz="2800" b="1" i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45849" y="5133911"/>
            <a:ext cx="439248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Дер</a:t>
            </a:r>
            <a:r>
              <a:rPr lang="ru-RU" sz="2400" b="1" i="1" dirty="0">
                <a:solidFill>
                  <a:srgbClr val="FF0000"/>
                </a:solidFill>
              </a:rPr>
              <a:t>. </a:t>
            </a:r>
            <a:r>
              <a:rPr lang="ru-RU" sz="2400" b="1" i="1" dirty="0" smtClean="0">
                <a:solidFill>
                  <a:srgbClr val="FF0000"/>
                </a:solidFill>
              </a:rPr>
              <a:t>Бондюга (ныне </a:t>
            </a:r>
            <a:r>
              <a:rPr lang="ru-RU" sz="2400" b="1" i="1" dirty="0">
                <a:solidFill>
                  <a:srgbClr val="FF0000"/>
                </a:solidFill>
              </a:rPr>
              <a:t>Менделеевск, Республика Татарстан)</a:t>
            </a:r>
          </a:p>
          <a:p>
            <a:pPr algn="ctr"/>
            <a:r>
              <a:rPr lang="ru-RU" sz="2000" dirty="0" smtClean="0"/>
              <a:t>1707.1909-14.09.1991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1475390"/>
            <a:ext cx="403244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+mj-lt"/>
              </a:rPr>
              <a:t>    Командир отличился </a:t>
            </a:r>
            <a:r>
              <a:rPr lang="ru-RU" i="1" dirty="0">
                <a:latin typeface="+mj-lt"/>
              </a:rPr>
              <a:t>в боях </a:t>
            </a:r>
            <a:r>
              <a:rPr lang="ru-RU" b="1" i="1" dirty="0">
                <a:latin typeface="+mj-lt"/>
              </a:rPr>
              <a:t>при </a:t>
            </a:r>
            <a:r>
              <a:rPr lang="ru-RU" b="1" i="1" dirty="0" smtClean="0">
                <a:latin typeface="+mj-lt"/>
              </a:rPr>
              <a:t>форсировании </a:t>
            </a:r>
            <a:r>
              <a:rPr lang="ru-RU" b="1" i="1" dirty="0">
                <a:latin typeface="+mj-lt"/>
              </a:rPr>
              <a:t>реки Одер</a:t>
            </a:r>
            <a:r>
              <a:rPr lang="ru-RU" i="1" dirty="0">
                <a:latin typeface="+mj-lt"/>
              </a:rPr>
              <a:t>. </a:t>
            </a:r>
            <a:r>
              <a:rPr lang="ru-RU" i="1" dirty="0" smtClean="0">
                <a:latin typeface="+mj-lt"/>
              </a:rPr>
              <a:t>23</a:t>
            </a:r>
            <a:r>
              <a:rPr lang="en-US" i="1" dirty="0">
                <a:latin typeface="+mj-lt"/>
              </a:rPr>
              <a:t>.</a:t>
            </a:r>
            <a:r>
              <a:rPr lang="en-US" i="1" dirty="0" smtClean="0">
                <a:latin typeface="+mj-lt"/>
              </a:rPr>
              <a:t>01.</a:t>
            </a:r>
            <a:r>
              <a:rPr lang="ru-RU" i="1" dirty="0" smtClean="0">
                <a:latin typeface="+mj-lt"/>
              </a:rPr>
              <a:t>1945г</a:t>
            </a:r>
            <a:r>
              <a:rPr lang="en-US" i="1" dirty="0">
                <a:latin typeface="+mj-lt"/>
              </a:rPr>
              <a:t>.</a:t>
            </a:r>
            <a:r>
              <a:rPr lang="ru-RU" i="1" dirty="0" smtClean="0">
                <a:latin typeface="+mj-lt"/>
              </a:rPr>
              <a:t> гвардии </a:t>
            </a:r>
            <a:r>
              <a:rPr lang="ru-RU" i="1" dirty="0">
                <a:latin typeface="+mj-lt"/>
              </a:rPr>
              <a:t>лейтенант </a:t>
            </a:r>
            <a:r>
              <a:rPr lang="ru-RU" i="1" dirty="0" smtClean="0">
                <a:latin typeface="+mj-lt"/>
              </a:rPr>
              <a:t>под сильным</a:t>
            </a:r>
            <a:r>
              <a:rPr lang="ru-RU" i="1" dirty="0">
                <a:latin typeface="+mj-lt"/>
              </a:rPr>
              <a:t> </a:t>
            </a:r>
            <a:r>
              <a:rPr lang="ru-RU" i="1" dirty="0" smtClean="0">
                <a:latin typeface="+mj-lt"/>
              </a:rPr>
              <a:t>артиллерийско-миномётным огнём </a:t>
            </a:r>
            <a:r>
              <a:rPr lang="ru-RU" i="1" dirty="0">
                <a:latin typeface="+mj-lt"/>
              </a:rPr>
              <a:t>и непрерывным обстрелом и бомбёжкой </a:t>
            </a:r>
            <a:r>
              <a:rPr lang="ru-RU" i="1" dirty="0" smtClean="0">
                <a:latin typeface="+mj-lt"/>
              </a:rPr>
              <a:t>авиации </a:t>
            </a:r>
            <a:r>
              <a:rPr lang="ru-RU" i="1" dirty="0">
                <a:latin typeface="+mj-lt"/>
              </a:rPr>
              <a:t>противника первым переправил </a:t>
            </a:r>
            <a:r>
              <a:rPr lang="ru-RU" i="1" dirty="0" smtClean="0">
                <a:latin typeface="+mj-lt"/>
              </a:rPr>
              <a:t>свой</a:t>
            </a:r>
            <a:r>
              <a:rPr lang="en-US" i="1" dirty="0" smtClean="0">
                <a:latin typeface="+mj-lt"/>
              </a:rPr>
              <a:t> </a:t>
            </a:r>
            <a:r>
              <a:rPr lang="ru-RU" i="1" dirty="0" smtClean="0">
                <a:latin typeface="+mj-lt"/>
              </a:rPr>
              <a:t>взвод </a:t>
            </a:r>
            <a:r>
              <a:rPr lang="ru-RU" i="1" dirty="0">
                <a:latin typeface="+mj-lt"/>
              </a:rPr>
              <a:t>на </a:t>
            </a:r>
            <a:r>
              <a:rPr lang="ru-RU" i="1" dirty="0" smtClean="0">
                <a:latin typeface="+mj-lt"/>
              </a:rPr>
              <a:t>левый </a:t>
            </a:r>
            <a:r>
              <a:rPr lang="ru-RU" i="1" dirty="0">
                <a:latin typeface="+mj-lt"/>
              </a:rPr>
              <a:t>берег реки Одер. Сходу вступив в </a:t>
            </a:r>
            <a:r>
              <a:rPr lang="ru-RU" i="1" dirty="0" smtClean="0">
                <a:latin typeface="+mj-lt"/>
              </a:rPr>
              <a:t>бой и обеспечил успешное </a:t>
            </a:r>
            <a:r>
              <a:rPr lang="ru-RU" i="1" dirty="0">
                <a:latin typeface="+mj-lt"/>
              </a:rPr>
              <a:t>форсирование реки </a:t>
            </a:r>
            <a:r>
              <a:rPr lang="ru-RU" i="1" dirty="0" smtClean="0">
                <a:latin typeface="+mj-lt"/>
              </a:rPr>
              <a:t>остальным подразделениям. Указом </a:t>
            </a:r>
            <a:r>
              <a:rPr lang="ru-RU" i="1" dirty="0">
                <a:latin typeface="+mj-lt"/>
              </a:rPr>
              <a:t>Президиума Верховного Совета СССР </a:t>
            </a:r>
            <a:r>
              <a:rPr lang="ru-RU" b="1" i="1" dirty="0">
                <a:latin typeface="+mj-lt"/>
              </a:rPr>
              <a:t>от 10 </a:t>
            </a:r>
            <a:r>
              <a:rPr lang="ru-RU" b="1" i="1" dirty="0" smtClean="0">
                <a:latin typeface="+mj-lt"/>
              </a:rPr>
              <a:t>апреля 1945года </a:t>
            </a:r>
            <a:r>
              <a:rPr lang="ru-RU" i="1" dirty="0">
                <a:latin typeface="+mj-lt"/>
              </a:rPr>
              <a:t>за образцовое выполнение боевых заданий </a:t>
            </a:r>
            <a:r>
              <a:rPr lang="ru-RU" i="1" dirty="0" smtClean="0">
                <a:latin typeface="+mj-lt"/>
              </a:rPr>
              <a:t>лейтенанту присвоено </a:t>
            </a:r>
            <a:r>
              <a:rPr lang="ru-RU" i="1" dirty="0">
                <a:latin typeface="+mj-lt"/>
              </a:rPr>
              <a:t>звание </a:t>
            </a:r>
            <a:r>
              <a:rPr lang="ru-RU" b="1" i="1" dirty="0">
                <a:latin typeface="+mj-lt"/>
              </a:rPr>
              <a:t>Героя Советского Союза </a:t>
            </a:r>
            <a:r>
              <a:rPr lang="ru-RU" i="1" dirty="0">
                <a:latin typeface="+mj-lt"/>
              </a:rPr>
              <a:t>с вручением </a:t>
            </a:r>
            <a:r>
              <a:rPr lang="ru-RU" b="1" i="1" dirty="0">
                <a:latin typeface="+mj-lt"/>
              </a:rPr>
              <a:t>ордена Ленина и медали «Золотая Звезда».</a:t>
            </a:r>
          </a:p>
        </p:txBody>
      </p:sp>
    </p:spTree>
    <p:extLst>
      <p:ext uri="{BB962C8B-B14F-4D97-AF65-F5344CB8AC3E}">
        <p14:creationId xmlns:p14="http://schemas.microsoft.com/office/powerpoint/2010/main" val="209740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2040" y="40466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Подвиг </a:t>
            </a:r>
          </a:p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героя</a:t>
            </a:r>
          </a:p>
        </p:txBody>
      </p:sp>
      <p:pic>
        <p:nvPicPr>
          <p:cNvPr id="4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575" y="404664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41451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146" y="404665"/>
            <a:ext cx="2800565" cy="381642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54059" y="425171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/>
              <a:t>Хабибуллин</a:t>
            </a:r>
          </a:p>
          <a:p>
            <a:pPr algn="ctr"/>
            <a:r>
              <a:rPr lang="ru-RU" sz="2800" b="1" i="1" dirty="0"/>
              <a:t> </a:t>
            </a:r>
            <a:r>
              <a:rPr lang="ru-RU" sz="2800" b="1" i="1" dirty="0" err="1"/>
              <a:t>Заки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Хабибуллович</a:t>
            </a:r>
            <a:r>
              <a:rPr lang="ru-RU" sz="2800" b="1" i="1" dirty="0" smtClean="0"/>
              <a:t>,</a:t>
            </a:r>
            <a:endParaRPr lang="ru-RU" sz="28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-160241" y="5153000"/>
            <a:ext cx="54006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С</a:t>
            </a:r>
            <a:r>
              <a:rPr lang="ru-RU" sz="2400" b="1" i="1" dirty="0" smtClean="0">
                <a:solidFill>
                  <a:srgbClr val="FF0000"/>
                </a:solidFill>
              </a:rPr>
              <a:t>. </a:t>
            </a:r>
            <a:r>
              <a:rPr lang="ru-RU" sz="2400" b="1" i="1" dirty="0">
                <a:solidFill>
                  <a:srgbClr val="FF0000"/>
                </a:solidFill>
              </a:rPr>
              <a:t>Верхний Отар, Казанская 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губерния (</a:t>
            </a:r>
            <a:r>
              <a:rPr lang="ru-RU" sz="2400" b="1" i="1" dirty="0">
                <a:solidFill>
                  <a:srgbClr val="FF0000"/>
                </a:solidFill>
              </a:rPr>
              <a:t>ныне в </a:t>
            </a:r>
            <a:r>
              <a:rPr lang="ru-RU" sz="2400" b="1" i="1" dirty="0" smtClean="0">
                <a:solidFill>
                  <a:srgbClr val="FF0000"/>
                </a:solidFill>
              </a:rPr>
              <a:t>Сабинском</a:t>
            </a: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районе </a:t>
            </a:r>
            <a:r>
              <a:rPr lang="ru-RU" sz="2400" b="1" i="1" dirty="0">
                <a:solidFill>
                  <a:srgbClr val="FF0000"/>
                </a:solidFill>
              </a:rPr>
              <a:t>Татарстана)</a:t>
            </a:r>
          </a:p>
          <a:p>
            <a:pPr algn="ctr"/>
            <a:r>
              <a:rPr lang="ru-RU" sz="2000" dirty="0" smtClean="0"/>
              <a:t>28.07.1911-01.05.1945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201183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i="1" dirty="0" smtClean="0">
                <a:latin typeface="+mj-lt"/>
              </a:rPr>
              <a:t>     С </a:t>
            </a:r>
            <a:r>
              <a:rPr lang="ru-RU" i="1" dirty="0">
                <a:latin typeface="+mj-lt"/>
              </a:rPr>
              <a:t>первых дней войны находился на </a:t>
            </a:r>
            <a:endParaRPr lang="ru-RU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фронте</a:t>
            </a:r>
            <a:r>
              <a:rPr lang="ru-RU" i="1" dirty="0">
                <a:latin typeface="+mj-lt"/>
              </a:rPr>
              <a:t>. </a:t>
            </a:r>
            <a:r>
              <a:rPr lang="ru-RU" i="1" dirty="0" smtClean="0">
                <a:latin typeface="+mj-lt"/>
              </a:rPr>
              <a:t>Он </a:t>
            </a:r>
            <a:r>
              <a:rPr lang="ru-RU" i="1" dirty="0">
                <a:latin typeface="+mj-lt"/>
              </a:rPr>
              <a:t>считали одним </a:t>
            </a:r>
            <a:endParaRPr lang="ru-RU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из лучших </a:t>
            </a:r>
            <a:r>
              <a:rPr lang="ru-RU" i="1" dirty="0">
                <a:latin typeface="+mj-lt"/>
              </a:rPr>
              <a:t>командиров полка не только </a:t>
            </a:r>
            <a:endParaRPr lang="ru-RU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в </a:t>
            </a:r>
            <a:r>
              <a:rPr lang="ru-RU" i="1" dirty="0">
                <a:latin typeface="+mj-lt"/>
              </a:rPr>
              <a:t>своей дивизии, но и в корпусе.</a:t>
            </a:r>
          </a:p>
          <a:p>
            <a:pPr algn="just"/>
            <a:r>
              <a:rPr lang="ru-RU" i="1" dirty="0">
                <a:latin typeface="+mj-lt"/>
              </a:rPr>
              <a:t>Звание Героя присвоено </a:t>
            </a:r>
            <a:r>
              <a:rPr lang="ru-RU" b="1" i="1" dirty="0">
                <a:latin typeface="+mj-lt"/>
              </a:rPr>
              <a:t>27 февраля </a:t>
            </a:r>
            <a:endParaRPr lang="ru-RU" b="1" i="1" dirty="0" smtClean="0">
              <a:latin typeface="+mj-lt"/>
            </a:endParaRPr>
          </a:p>
          <a:p>
            <a:pPr algn="just"/>
            <a:r>
              <a:rPr lang="ru-RU" b="1" i="1" dirty="0" smtClean="0">
                <a:latin typeface="+mj-lt"/>
              </a:rPr>
              <a:t>1945г. </a:t>
            </a:r>
            <a:r>
              <a:rPr lang="ru-RU" i="1" dirty="0" smtClean="0">
                <a:latin typeface="+mj-lt"/>
              </a:rPr>
              <a:t>за </a:t>
            </a:r>
            <a:r>
              <a:rPr lang="ru-RU" i="1" dirty="0">
                <a:latin typeface="+mj-lt"/>
              </a:rPr>
              <a:t>самоотверженность в бою у </a:t>
            </a:r>
            <a:endParaRPr lang="en-US" i="1" dirty="0" smtClean="0">
              <a:latin typeface="+mj-lt"/>
            </a:endParaRPr>
          </a:p>
          <a:p>
            <a:pPr algn="just"/>
            <a:r>
              <a:rPr lang="ru-RU" i="1" dirty="0" smtClean="0">
                <a:latin typeface="+mj-lt"/>
              </a:rPr>
              <a:t>населённого </a:t>
            </a:r>
            <a:r>
              <a:rPr lang="ru-RU" i="1" dirty="0">
                <a:latin typeface="+mj-lt"/>
              </a:rPr>
              <a:t>пункта </a:t>
            </a:r>
            <a:r>
              <a:rPr lang="ru-RU" b="1" i="1" dirty="0" err="1">
                <a:latin typeface="+mj-lt"/>
              </a:rPr>
              <a:t>Конары</a:t>
            </a:r>
            <a:r>
              <a:rPr lang="ru-RU" b="1" i="1" dirty="0">
                <a:latin typeface="+mj-lt"/>
              </a:rPr>
              <a:t> в Польше</a:t>
            </a:r>
            <a:r>
              <a:rPr lang="ru-RU" i="1" dirty="0">
                <a:latin typeface="+mj-lt"/>
              </a:rPr>
              <a:t>. </a:t>
            </a:r>
            <a:endParaRPr lang="en-US" i="1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235365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92297" y="40466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Подвиг </a:t>
            </a:r>
          </a:p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героя</a:t>
            </a:r>
          </a:p>
        </p:txBody>
      </p:sp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04664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35076"/>
            <a:ext cx="106680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4439" y="404664"/>
            <a:ext cx="2558665" cy="367177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23528" y="4076442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err="1"/>
              <a:t>Хадимухаметов</a:t>
            </a:r>
            <a:r>
              <a:rPr lang="ru-RU" sz="2800" b="1" i="1" dirty="0"/>
              <a:t> </a:t>
            </a:r>
          </a:p>
          <a:p>
            <a:pPr algn="ctr"/>
            <a:r>
              <a:rPr lang="ru-RU" sz="2800" b="1" i="1" dirty="0" err="1"/>
              <a:t>Гумир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Мустафьевич</a:t>
            </a:r>
            <a:r>
              <a:rPr lang="ru-RU" sz="2800" b="1" i="1" dirty="0" smtClean="0"/>
              <a:t>,</a:t>
            </a:r>
            <a:endParaRPr lang="ru-RU" sz="2800" b="1" i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67544" y="4941168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С</a:t>
            </a:r>
            <a:r>
              <a:rPr lang="ru-RU" sz="2400" b="1" i="1" dirty="0" smtClean="0">
                <a:solidFill>
                  <a:srgbClr val="FF0000"/>
                </a:solidFill>
              </a:rPr>
              <a:t>ело </a:t>
            </a:r>
            <a:r>
              <a:rPr lang="ru-RU" sz="2400" b="1" i="1" dirty="0" err="1">
                <a:solidFill>
                  <a:srgbClr val="FF0000"/>
                </a:solidFill>
              </a:rPr>
              <a:t>Новобиксеентево</a:t>
            </a:r>
            <a:r>
              <a:rPr lang="ru-RU" sz="2400" b="1" i="1" dirty="0">
                <a:solidFill>
                  <a:srgbClr val="FF0000"/>
                </a:solidFill>
              </a:rPr>
              <a:t>, 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err="1" smtClean="0">
                <a:solidFill>
                  <a:srgbClr val="FF0000"/>
                </a:solidFill>
              </a:rPr>
              <a:t>Мензелинский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>
                <a:solidFill>
                  <a:srgbClr val="FF0000"/>
                </a:solidFill>
              </a:rPr>
              <a:t>район, 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Татарстан</a:t>
            </a:r>
            <a:endParaRPr lang="ru-RU" sz="2400" b="1" i="1" dirty="0">
              <a:solidFill>
                <a:srgbClr val="FF0000"/>
              </a:solidFill>
            </a:endParaRPr>
          </a:p>
          <a:p>
            <a:pPr algn="ctr"/>
            <a:r>
              <a:rPr lang="ru-RU" sz="2000" dirty="0" smtClean="0"/>
              <a:t>05.01.1906-21.02.1959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709024" y="1537285"/>
            <a:ext cx="389542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+mj-lt"/>
              </a:rPr>
              <a:t>       Отличился </a:t>
            </a:r>
            <a:r>
              <a:rPr lang="ru-RU" i="1" dirty="0">
                <a:latin typeface="+mj-lt"/>
              </a:rPr>
              <a:t>во время </a:t>
            </a:r>
            <a:r>
              <a:rPr lang="ru-RU" b="1" i="1" dirty="0">
                <a:latin typeface="+mj-lt"/>
              </a:rPr>
              <a:t>освобождения Витебской </a:t>
            </a:r>
            <a:r>
              <a:rPr lang="ru-RU" b="1" i="1" dirty="0" smtClean="0">
                <a:latin typeface="+mj-lt"/>
              </a:rPr>
              <a:t>области.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>
                <a:latin typeface="+mj-lt"/>
              </a:rPr>
              <a:t>23 июня 1944 года </a:t>
            </a:r>
            <a:r>
              <a:rPr lang="ru-RU" i="1" dirty="0" smtClean="0">
                <a:latin typeface="+mj-lt"/>
              </a:rPr>
              <a:t>его рота прорвала </a:t>
            </a:r>
            <a:r>
              <a:rPr lang="ru-RU" i="1" dirty="0">
                <a:latin typeface="+mj-lt"/>
              </a:rPr>
              <a:t>немецкую </a:t>
            </a:r>
            <a:r>
              <a:rPr lang="ru-RU" i="1" dirty="0" smtClean="0">
                <a:latin typeface="+mj-lt"/>
              </a:rPr>
              <a:t>оборону </a:t>
            </a:r>
            <a:r>
              <a:rPr lang="ru-RU" i="1" dirty="0">
                <a:latin typeface="+mj-lt"/>
              </a:rPr>
              <a:t>в районе деревни </a:t>
            </a:r>
            <a:r>
              <a:rPr lang="ru-RU" i="1" dirty="0" err="1" smtClean="0">
                <a:latin typeface="+mj-lt"/>
              </a:rPr>
              <a:t>Жеребичи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>
                <a:latin typeface="+mj-lt"/>
              </a:rPr>
              <a:t>и, захватив две линии траншей, вышла в тыл к основным силами </a:t>
            </a:r>
            <a:r>
              <a:rPr lang="ru-RU" i="1" dirty="0" smtClean="0">
                <a:latin typeface="+mj-lt"/>
              </a:rPr>
              <a:t>противника. </a:t>
            </a:r>
            <a:r>
              <a:rPr lang="ru-RU" i="1" dirty="0">
                <a:latin typeface="+mj-lt"/>
              </a:rPr>
              <a:t>В тех боях </a:t>
            </a:r>
            <a:r>
              <a:rPr lang="ru-RU" i="1" dirty="0" smtClean="0">
                <a:latin typeface="+mj-lt"/>
              </a:rPr>
              <a:t>он </a:t>
            </a:r>
            <a:r>
              <a:rPr lang="ru-RU" i="1" dirty="0">
                <a:latin typeface="+mj-lt"/>
              </a:rPr>
              <a:t>получил ранение, но остался в строю и, подняв в атаку свою роту, штурмом взял </a:t>
            </a:r>
            <a:r>
              <a:rPr lang="ru-RU" b="1" i="1" dirty="0" err="1">
                <a:latin typeface="+mj-lt"/>
              </a:rPr>
              <a:t>Завязье</a:t>
            </a:r>
            <a:r>
              <a:rPr lang="ru-RU" i="1" dirty="0">
                <a:latin typeface="+mj-lt"/>
              </a:rPr>
              <a:t>, нанеся немецким войскам большие потери.</a:t>
            </a:r>
          </a:p>
          <a:p>
            <a:pPr algn="just"/>
            <a:r>
              <a:rPr lang="ru-RU" i="1" dirty="0" smtClean="0">
                <a:latin typeface="+mj-lt"/>
              </a:rPr>
              <a:t>    Указом </a:t>
            </a:r>
            <a:r>
              <a:rPr lang="ru-RU" i="1" dirty="0">
                <a:latin typeface="+mj-lt"/>
              </a:rPr>
              <a:t>Президиума Верховного Совета </a:t>
            </a:r>
            <a:r>
              <a:rPr lang="ru-RU" i="1" dirty="0" smtClean="0">
                <a:latin typeface="+mj-lt"/>
              </a:rPr>
              <a:t>СССР от </a:t>
            </a:r>
            <a:r>
              <a:rPr lang="ru-RU" b="1" i="1" dirty="0">
                <a:latin typeface="+mj-lt"/>
              </a:rPr>
              <a:t>22 июля 1944 </a:t>
            </a:r>
            <a:r>
              <a:rPr lang="ru-RU" b="1" i="1" dirty="0" smtClean="0">
                <a:latin typeface="+mj-lt"/>
              </a:rPr>
              <a:t>г</a:t>
            </a:r>
            <a:r>
              <a:rPr lang="en-US" b="1" i="1" dirty="0">
                <a:latin typeface="+mj-lt"/>
              </a:rPr>
              <a:t>.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>
                <a:latin typeface="+mj-lt"/>
              </a:rPr>
              <a:t>старший лейтенант </a:t>
            </a:r>
            <a:r>
              <a:rPr lang="ru-RU" i="1" dirty="0" smtClean="0">
                <a:latin typeface="+mj-lt"/>
              </a:rPr>
              <a:t>был </a:t>
            </a:r>
            <a:r>
              <a:rPr lang="ru-RU" i="1" dirty="0">
                <a:latin typeface="+mj-lt"/>
              </a:rPr>
              <a:t>удостоен высокого звания </a:t>
            </a:r>
            <a:r>
              <a:rPr lang="ru-RU" b="1" i="1" dirty="0">
                <a:latin typeface="+mj-lt"/>
              </a:rPr>
              <a:t>Героя Советского Союза </a:t>
            </a:r>
            <a:r>
              <a:rPr lang="ru-RU" i="1" dirty="0">
                <a:latin typeface="+mj-lt"/>
              </a:rPr>
              <a:t>с вручением </a:t>
            </a:r>
            <a:r>
              <a:rPr lang="ru-RU" b="1" i="1" dirty="0">
                <a:latin typeface="+mj-lt"/>
              </a:rPr>
              <a:t>ордена Ленина и медали «Золотая Звезда».</a:t>
            </a:r>
          </a:p>
        </p:txBody>
      </p:sp>
    </p:spTree>
    <p:extLst>
      <p:ext uri="{BB962C8B-B14F-4D97-AF65-F5344CB8AC3E}">
        <p14:creationId xmlns:p14="http://schemas.microsoft.com/office/powerpoint/2010/main" val="14319708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04048" y="404664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Подвиг </a:t>
            </a:r>
          </a:p>
          <a:p>
            <a:pPr lvl="0"/>
            <a:r>
              <a:rPr lang="ru-RU" sz="3200" b="1" i="1" dirty="0">
                <a:solidFill>
                  <a:srgbClr val="FF0000"/>
                </a:solidFill>
              </a:rPr>
              <a:t>героя</a:t>
            </a:r>
          </a:p>
        </p:txBody>
      </p:sp>
      <p:pic>
        <p:nvPicPr>
          <p:cNvPr id="6" name="Picture 3" descr="C:\Users\Учитель\Pictures\zvezd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57379"/>
            <a:ext cx="706097" cy="132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282809"/>
            <a:ext cx="1066800" cy="11990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498" y="341302"/>
            <a:ext cx="2817384" cy="3786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5897" y="409798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i="1" dirty="0" err="1"/>
              <a:t>Хазиев</a:t>
            </a:r>
            <a:endParaRPr lang="ru-RU" sz="2800" b="1" i="1" dirty="0"/>
          </a:p>
          <a:p>
            <a:pPr algn="ctr"/>
            <a:r>
              <a:rPr lang="ru-RU" sz="2800" b="1" i="1" dirty="0"/>
              <a:t> </a:t>
            </a:r>
            <a:r>
              <a:rPr lang="ru-RU" sz="2800" b="1" i="1" dirty="0" err="1"/>
              <a:t>Валий</a:t>
            </a:r>
            <a:r>
              <a:rPr lang="ru-RU" sz="2800" b="1" i="1" dirty="0"/>
              <a:t> </a:t>
            </a:r>
            <a:r>
              <a:rPr lang="ru-RU" sz="2800" b="1" i="1" dirty="0" err="1" smtClean="0"/>
              <a:t>Хазиахметович</a:t>
            </a:r>
            <a:r>
              <a:rPr lang="ru-RU" sz="2800" b="1" i="1" dirty="0" smtClean="0"/>
              <a:t>,</a:t>
            </a:r>
            <a:endParaRPr lang="ru-RU" sz="2800" b="1" i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01584" y="5020058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С</a:t>
            </a:r>
            <a:r>
              <a:rPr lang="ru-RU" sz="2400" b="1" i="1" dirty="0" smtClean="0">
                <a:solidFill>
                  <a:srgbClr val="FF0000"/>
                </a:solidFill>
              </a:rPr>
              <a:t>ело </a:t>
            </a:r>
            <a:r>
              <a:rPr lang="ru-RU" sz="2400" b="1" i="1" dirty="0">
                <a:solidFill>
                  <a:srgbClr val="FF0000"/>
                </a:solidFill>
              </a:rPr>
              <a:t>Уют, </a:t>
            </a:r>
            <a:r>
              <a:rPr lang="ru-RU" sz="2400" b="1" i="1" dirty="0" err="1">
                <a:solidFill>
                  <a:srgbClr val="FF0000"/>
                </a:solidFill>
              </a:rPr>
              <a:t>Лаишевский</a:t>
            </a:r>
            <a:r>
              <a:rPr lang="ru-RU" sz="2400" b="1" i="1" dirty="0">
                <a:solidFill>
                  <a:srgbClr val="FF0000"/>
                </a:solidFill>
              </a:rPr>
              <a:t> </a:t>
            </a:r>
            <a:endParaRPr lang="ru-RU" sz="2400" b="1" i="1" dirty="0" smtClean="0">
              <a:solidFill>
                <a:srgbClr val="FF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кантон</a:t>
            </a:r>
            <a:r>
              <a:rPr lang="ru-RU" sz="2400" b="1" i="1" dirty="0">
                <a:solidFill>
                  <a:srgbClr val="FF0000"/>
                </a:solidFill>
              </a:rPr>
              <a:t>, Татарская АССР, РСФСР, СССР</a:t>
            </a:r>
          </a:p>
          <a:p>
            <a:pPr algn="ctr"/>
            <a:r>
              <a:rPr lang="ru-RU" sz="2000" dirty="0" smtClean="0"/>
              <a:t>09.07.1925-16.05.1995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574880" y="1449850"/>
            <a:ext cx="40394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i="1" dirty="0" smtClean="0">
                <a:latin typeface="+mj-lt"/>
              </a:rPr>
              <a:t>     25 </a:t>
            </a:r>
            <a:r>
              <a:rPr lang="ru-RU" i="1" dirty="0">
                <a:latin typeface="+mj-lt"/>
              </a:rPr>
              <a:t>июня 1944 года форсировал </a:t>
            </a:r>
            <a:r>
              <a:rPr lang="ru-RU" b="1" i="1" dirty="0">
                <a:latin typeface="+mj-lt"/>
              </a:rPr>
              <a:t>реку Западная </a:t>
            </a:r>
            <a:r>
              <a:rPr lang="ru-RU" b="1" i="1" dirty="0" smtClean="0">
                <a:latin typeface="+mj-lt"/>
              </a:rPr>
              <a:t>Двина.</a:t>
            </a:r>
            <a:r>
              <a:rPr lang="ru-RU" i="1" dirty="0" smtClean="0">
                <a:latin typeface="+mj-lt"/>
              </a:rPr>
              <a:t> Достигнув </a:t>
            </a:r>
            <a:r>
              <a:rPr lang="ru-RU" i="1" dirty="0">
                <a:latin typeface="+mj-lt"/>
              </a:rPr>
              <a:t>берега, занятого </a:t>
            </a:r>
            <a:r>
              <a:rPr lang="ru-RU" i="1" dirty="0" smtClean="0">
                <a:latin typeface="+mj-lt"/>
              </a:rPr>
              <a:t>противником он скрываясь, противотанковой гранатой </a:t>
            </a:r>
            <a:r>
              <a:rPr lang="ru-RU" i="1" dirty="0">
                <a:latin typeface="+mj-lt"/>
              </a:rPr>
              <a:t>заставил замолчать </a:t>
            </a:r>
            <a:r>
              <a:rPr lang="ru-RU" i="1" dirty="0" smtClean="0">
                <a:latin typeface="+mj-lt"/>
              </a:rPr>
              <a:t>2 пулемёта</a:t>
            </a:r>
            <a:r>
              <a:rPr lang="en-US" i="1" dirty="0" smtClean="0">
                <a:latin typeface="+mj-lt"/>
              </a:rPr>
              <a:t> </a:t>
            </a:r>
            <a:r>
              <a:rPr lang="ru-RU" i="1" dirty="0" smtClean="0">
                <a:latin typeface="+mj-lt"/>
              </a:rPr>
              <a:t>противника. Этим они осуществили </a:t>
            </a:r>
            <a:r>
              <a:rPr lang="ru-RU" i="1" dirty="0">
                <a:latin typeface="+mj-lt"/>
              </a:rPr>
              <a:t>переправу полку и занять плацдарм. В этом бою на плацдарме был ранен, но не покинул поля боя до полного выполнения боевого </a:t>
            </a:r>
            <a:r>
              <a:rPr lang="ru-RU" i="1" dirty="0" smtClean="0">
                <a:latin typeface="+mj-lt"/>
              </a:rPr>
              <a:t>задания. Указом </a:t>
            </a:r>
            <a:r>
              <a:rPr lang="ru-RU" i="1" dirty="0">
                <a:latin typeface="+mj-lt"/>
              </a:rPr>
              <a:t>Президиума Верховного Совета СССР от </a:t>
            </a:r>
            <a:r>
              <a:rPr lang="ru-RU" b="1" i="1" dirty="0">
                <a:latin typeface="+mj-lt"/>
              </a:rPr>
              <a:t>22 июля 1944 года </a:t>
            </a:r>
            <a:r>
              <a:rPr lang="ru-RU" i="1" dirty="0">
                <a:latin typeface="+mj-lt"/>
              </a:rPr>
              <a:t>за образцовое выполнение боевых заданий командования на фронте борьбы с немецко-вражеским захватчиками </a:t>
            </a:r>
            <a:r>
              <a:rPr lang="ru-RU" i="1" dirty="0" smtClean="0">
                <a:latin typeface="+mj-lt"/>
              </a:rPr>
              <a:t> присвоено </a:t>
            </a:r>
            <a:r>
              <a:rPr lang="ru-RU" i="1" dirty="0">
                <a:latin typeface="+mj-lt"/>
              </a:rPr>
              <a:t>звание </a:t>
            </a:r>
            <a:r>
              <a:rPr lang="ru-RU" b="1" i="1" dirty="0">
                <a:latin typeface="+mj-lt"/>
              </a:rPr>
              <a:t>Героя Советского Союза</a:t>
            </a:r>
            <a:r>
              <a:rPr lang="ru-RU" i="1" dirty="0">
                <a:latin typeface="+mj-lt"/>
              </a:rPr>
              <a:t> с вручением</a:t>
            </a:r>
            <a:r>
              <a:rPr lang="ru-RU" b="1" i="1" dirty="0">
                <a:latin typeface="+mj-lt"/>
              </a:rPr>
              <a:t> ордена Ленина и медали «Золотая Звезда».</a:t>
            </a:r>
          </a:p>
        </p:txBody>
      </p:sp>
    </p:spTree>
    <p:extLst>
      <p:ext uri="{BB962C8B-B14F-4D97-AF65-F5344CB8AC3E}">
        <p14:creationId xmlns:p14="http://schemas.microsoft.com/office/powerpoint/2010/main" val="12009596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950</Words>
  <Application>Microsoft Office PowerPoint</Application>
  <PresentationFormat>Экран (4:3)</PresentationFormat>
  <Paragraphs>106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Monotype Corsiva</vt:lpstr>
      <vt:lpstr>Times New Roman</vt:lpstr>
      <vt:lpstr>Тема Office</vt:lpstr>
      <vt:lpstr>Презентация PowerPoint</vt:lpstr>
      <vt:lpstr>Абдрахманов  Асаф Кутдусович, Агрызский р-н, с.Иж-Бобья 20.12.1918-03.09.2000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Пользователь Windows</cp:lastModifiedBy>
  <cp:revision>34</cp:revision>
  <cp:lastPrinted>2020-01-29T07:13:06Z</cp:lastPrinted>
  <dcterms:created xsi:type="dcterms:W3CDTF">2020-01-29T06:14:22Z</dcterms:created>
  <dcterms:modified xsi:type="dcterms:W3CDTF">2020-02-25T11:25:14Z</dcterms:modified>
</cp:coreProperties>
</file>